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75" r:id="rId3"/>
    <p:sldId id="278" r:id="rId4"/>
    <p:sldId id="263" r:id="rId5"/>
    <p:sldId id="257" r:id="rId6"/>
    <p:sldId id="258" r:id="rId7"/>
    <p:sldId id="279" r:id="rId8"/>
    <p:sldId id="277" r:id="rId9"/>
    <p:sldId id="280" r:id="rId10"/>
    <p:sldId id="272" r:id="rId11"/>
    <p:sldId id="270" r:id="rId12"/>
    <p:sldId id="259" r:id="rId13"/>
    <p:sldId id="273" r:id="rId14"/>
    <p:sldId id="281" r:id="rId15"/>
    <p:sldId id="266" r:id="rId16"/>
    <p:sldId id="267" r:id="rId17"/>
    <p:sldId id="274"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as, Cathy" initials="MC" lastIdx="1" clrIdx="0">
    <p:extLst>
      <p:ext uri="{19B8F6BF-5375-455C-9EA6-DF929625EA0E}">
        <p15:presenceInfo xmlns:p15="http://schemas.microsoft.com/office/powerpoint/2012/main" userId="S-1-5-21-302398968-3350286542-2102428302-145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7" d="100"/>
          <a:sy n="87" d="100"/>
        </p:scale>
        <p:origin x="-708"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8-18T13:58:13.795" idx="1">
    <p:pos x="5151" y="1375"/>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736983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74BF0-CAF2-41C5-9F9B-8266CED6D9B3}"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271046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3421458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1418095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2216841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A274BF0-CAF2-41C5-9F9B-8266CED6D9B3}" type="datetimeFigureOut">
              <a:rPr lang="en-US" smtClean="0"/>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4051923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A274BF0-CAF2-41C5-9F9B-8266CED6D9B3}" type="datetimeFigureOut">
              <a:rPr lang="en-US" smtClean="0"/>
              <a:t>8/18/2014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142044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334039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362379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198318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74BF0-CAF2-41C5-9F9B-8266CED6D9B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32120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274BF0-CAF2-41C5-9F9B-8266CED6D9B3}"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195900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274BF0-CAF2-41C5-9F9B-8266CED6D9B3}" type="datetimeFigureOut">
              <a:rPr lang="en-US" smtClean="0"/>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157716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274BF0-CAF2-41C5-9F9B-8266CED6D9B3}" type="datetimeFigureOut">
              <a:rPr lang="en-US" smtClean="0"/>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75037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74BF0-CAF2-41C5-9F9B-8266CED6D9B3}" type="datetimeFigureOut">
              <a:rPr lang="en-US" smtClean="0"/>
              <a:t>8/18/2014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292520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74BF0-CAF2-41C5-9F9B-8266CED6D9B3}"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1989011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74BF0-CAF2-41C5-9F9B-8266CED6D9B3}"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F375EA4-ABCD-40B8-80E9-639953A9AA4F}" type="slidenum">
              <a:rPr lang="en-US" smtClean="0"/>
              <a:t>‹#›</a:t>
            </a:fld>
            <a:endParaRPr lang="en-US"/>
          </a:p>
        </p:txBody>
      </p:sp>
    </p:spTree>
    <p:extLst>
      <p:ext uri="{BB962C8B-B14F-4D97-AF65-F5344CB8AC3E}">
        <p14:creationId xmlns:p14="http://schemas.microsoft.com/office/powerpoint/2010/main" val="3195464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A274BF0-CAF2-41C5-9F9B-8266CED6D9B3}" type="datetimeFigureOut">
              <a:rPr lang="en-US" smtClean="0"/>
              <a:t>8/18/2014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F375EA4-ABCD-40B8-80E9-639953A9AA4F}" type="slidenum">
              <a:rPr lang="en-US" smtClean="0"/>
              <a:t>‹#›</a:t>
            </a:fld>
            <a:endParaRPr lang="en-US"/>
          </a:p>
        </p:txBody>
      </p:sp>
    </p:spTree>
    <p:extLst>
      <p:ext uri="{BB962C8B-B14F-4D97-AF65-F5344CB8AC3E}">
        <p14:creationId xmlns:p14="http://schemas.microsoft.com/office/powerpoint/2010/main" val="2197623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echsavvymama.com/2012/03/whats-your-story-youth-generated-video-contest-promotes-responsible-internet-us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SdC7iBpD8S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SrjoaaIxaJI" TargetMode="External"/><Relationship Id="rId4" Type="http://schemas.openxmlformats.org/officeDocument/2006/relationships/comments" Target="../comments/commen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FdEXijFXfD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87JiUrWaQVk"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174832" y="2643256"/>
            <a:ext cx="8825659" cy="3416300"/>
          </a:xfrm>
        </p:spPr>
        <p:txBody>
          <a:bodyPr/>
          <a:lstStyle/>
          <a:p>
            <a:endParaRPr lang="en-US" dirty="0"/>
          </a:p>
          <a:p>
            <a:r>
              <a:rPr lang="en-US" dirty="0"/>
              <a:t>D</a:t>
            </a:r>
            <a:r>
              <a:rPr lang="en-US" dirty="0" smtClean="0"/>
              <a:t>igital citizenship and how to apply it to the classroom</a:t>
            </a:r>
          </a:p>
          <a:p>
            <a:r>
              <a:rPr lang="en-US" dirty="0" smtClean="0"/>
              <a:t>RUP </a:t>
            </a:r>
            <a:r>
              <a:rPr lang="en-US" dirty="0"/>
              <a:t>and the </a:t>
            </a:r>
            <a:r>
              <a:rPr lang="en-US" dirty="0" smtClean="0"/>
              <a:t>Academic Honesty Policy </a:t>
            </a:r>
            <a:r>
              <a:rPr lang="en-US" dirty="0"/>
              <a:t>and sign/turn </a:t>
            </a:r>
            <a:r>
              <a:rPr lang="en-US" dirty="0" smtClean="0"/>
              <a:t>in</a:t>
            </a:r>
          </a:p>
          <a:p>
            <a:pPr marL="0" indent="0">
              <a:buNone/>
            </a:pPr>
            <a:endParaRPr lang="en-US" dirty="0" smtClean="0"/>
          </a:p>
        </p:txBody>
      </p:sp>
    </p:spTree>
    <p:extLst>
      <p:ext uri="{BB962C8B-B14F-4D97-AF65-F5344CB8AC3E}">
        <p14:creationId xmlns:p14="http://schemas.microsoft.com/office/powerpoint/2010/main" val="1815802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sp>
        <p:nvSpPr>
          <p:cNvPr id="3" name="Content Placeholder 2"/>
          <p:cNvSpPr>
            <a:spLocks noGrp="1"/>
          </p:cNvSpPr>
          <p:nvPr>
            <p:ph idx="1"/>
          </p:nvPr>
        </p:nvSpPr>
        <p:spPr>
          <a:xfrm>
            <a:off x="1174832" y="2623378"/>
            <a:ext cx="8825659" cy="3416300"/>
          </a:xfrm>
        </p:spPr>
        <p:txBody>
          <a:bodyPr/>
          <a:lstStyle/>
          <a:p>
            <a:r>
              <a:rPr lang="en-US" dirty="0"/>
              <a:t>Being aware of what you are doing </a:t>
            </a:r>
            <a:r>
              <a:rPr lang="en-US" dirty="0" smtClean="0"/>
              <a:t>online and </a:t>
            </a:r>
            <a:r>
              <a:rPr lang="en-US" dirty="0"/>
              <a:t>how it </a:t>
            </a:r>
            <a:r>
              <a:rPr lang="en-US" dirty="0" smtClean="0"/>
              <a:t>may impact </a:t>
            </a:r>
            <a:r>
              <a:rPr lang="en-US" dirty="0"/>
              <a:t>others as well as yourself</a:t>
            </a:r>
            <a:r>
              <a:rPr lang="en-US" dirty="0" smtClean="0"/>
              <a:t>.</a:t>
            </a:r>
          </a:p>
          <a:p>
            <a:r>
              <a:rPr lang="en-US" dirty="0" smtClean="0"/>
              <a:t>Be reflective when you post online.  What you post can be copied and pasted, taken out of context, misattributed, or altered.  It is very difficult to get rid of an embarrassing or malicious post, photo, video, tweet, text or email. Just because you delete it does not mean it is gone!</a:t>
            </a:r>
          </a:p>
          <a:p>
            <a:r>
              <a:rPr lang="en-US" dirty="0"/>
              <a:t>Half </a:t>
            </a:r>
            <a:r>
              <a:rPr lang="en-US" b="1" dirty="0"/>
              <a:t>(49%)</a:t>
            </a:r>
            <a:r>
              <a:rPr lang="en-US" dirty="0"/>
              <a:t> of youth have regretted something they have posted online.</a:t>
            </a:r>
          </a:p>
          <a:p>
            <a:endParaRPr lang="en-US" dirty="0"/>
          </a:p>
          <a:p>
            <a:endParaRPr lang="en-US" dirty="0"/>
          </a:p>
        </p:txBody>
      </p:sp>
    </p:spTree>
    <p:extLst>
      <p:ext uri="{BB962C8B-B14F-4D97-AF65-F5344CB8AC3E}">
        <p14:creationId xmlns:p14="http://schemas.microsoft.com/office/powerpoint/2010/main" val="1732014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631" y="335280"/>
            <a:ext cx="8760441" cy="6522720"/>
          </a:xfrm>
        </p:spPr>
      </p:pic>
    </p:spTree>
    <p:extLst>
      <p:ext uri="{BB962C8B-B14F-4D97-AF65-F5344CB8AC3E}">
        <p14:creationId xmlns:p14="http://schemas.microsoft.com/office/powerpoint/2010/main" val="643782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0" fontAlgn="base" hangingPunct="0">
              <a:spcAft>
                <a:spcPct val="0"/>
              </a:spcAft>
            </a:pPr>
            <a:r>
              <a:rPr lang="en-US" altLang="en-US" b="1" dirty="0" smtClean="0">
                <a:solidFill>
                  <a:srgbClr val="000000"/>
                </a:solidFill>
                <a:latin typeface="Verdana" panose="020B0604030504040204" pitchFamily="34" charset="0"/>
              </a:rPr>
              <a:t>9 elements of digital citizenship</a:t>
            </a:r>
            <a:endParaRPr lang="en-US" altLang="en-US" b="1" dirty="0">
              <a:solidFill>
                <a:srgbClr val="000000"/>
              </a:solidFill>
              <a:latin typeface="Verdana" panose="020B0604030504040204" pitchFamily="34" charset="0"/>
            </a:endParaRPr>
          </a:p>
        </p:txBody>
      </p:sp>
      <p:sp>
        <p:nvSpPr>
          <p:cNvPr id="4" name="Rectangle 1"/>
          <p:cNvSpPr>
            <a:spLocks noGrp="1" noChangeArrowheads="1"/>
          </p:cNvSpPr>
          <p:nvPr>
            <p:ph idx="1"/>
          </p:nvPr>
        </p:nvSpPr>
        <p:spPr bwMode="auto">
          <a:xfrm>
            <a:off x="25584" y="320185"/>
            <a:ext cx="11872374" cy="7402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endParaRPr lang="en-US" dirty="0"/>
          </a:p>
          <a:p>
            <a:endParaRPr lang="en-US" dirty="0" smtClean="0"/>
          </a:p>
          <a:p>
            <a:endParaRPr lang="en-US" dirty="0"/>
          </a:p>
          <a:p>
            <a:endParaRPr lang="en-US" dirty="0" smtClean="0"/>
          </a:p>
          <a:p>
            <a:endParaRPr lang="en-US" dirty="0"/>
          </a:p>
          <a:p>
            <a:r>
              <a:rPr lang="en-US" b="1" dirty="0" smtClean="0"/>
              <a:t>Etiquette: </a:t>
            </a:r>
            <a:r>
              <a:rPr lang="en-US" i="1" dirty="0"/>
              <a:t>electronic standards of conduct or </a:t>
            </a:r>
            <a:r>
              <a:rPr lang="en-US" i="1" dirty="0" smtClean="0"/>
              <a:t>procedures</a:t>
            </a:r>
            <a:endParaRPr lang="en-US" i="1" dirty="0"/>
          </a:p>
          <a:p>
            <a:r>
              <a:rPr lang="en-US" dirty="0" smtClean="0"/>
              <a:t>Access: </a:t>
            </a:r>
            <a:r>
              <a:rPr lang="en-US" i="1" dirty="0" smtClean="0"/>
              <a:t>full </a:t>
            </a:r>
            <a:r>
              <a:rPr lang="en-US" i="1" dirty="0"/>
              <a:t>electronic participation in </a:t>
            </a:r>
            <a:r>
              <a:rPr lang="en-US" i="1" dirty="0" smtClean="0"/>
              <a:t>society</a:t>
            </a:r>
            <a:endParaRPr lang="en-US" dirty="0"/>
          </a:p>
          <a:p>
            <a:r>
              <a:rPr lang="en-US" b="1" dirty="0" smtClean="0"/>
              <a:t>Law: </a:t>
            </a:r>
            <a:r>
              <a:rPr lang="en-US" i="1" dirty="0"/>
              <a:t>electronic responsibility for actions and deeds </a:t>
            </a:r>
            <a:endParaRPr lang="en-US" i="1" dirty="0" smtClean="0"/>
          </a:p>
          <a:p>
            <a:r>
              <a:rPr lang="en-US" b="1" dirty="0" smtClean="0"/>
              <a:t>Communication: </a:t>
            </a:r>
            <a:r>
              <a:rPr lang="en-US" i="1" dirty="0" smtClean="0"/>
              <a:t>electronic exchange of information</a:t>
            </a:r>
            <a:endParaRPr lang="en-US" dirty="0" smtClean="0"/>
          </a:p>
          <a:p>
            <a:r>
              <a:rPr lang="en-US" dirty="0" smtClean="0"/>
              <a:t>- </a:t>
            </a:r>
            <a:r>
              <a:rPr lang="en-US" b="1" dirty="0"/>
              <a:t>Literacy: </a:t>
            </a:r>
            <a:r>
              <a:rPr lang="en-US" i="1" dirty="0"/>
              <a:t>process of teaching and learning about technology and the use of technology</a:t>
            </a:r>
            <a:endParaRPr lang="en-US" dirty="0"/>
          </a:p>
          <a:p>
            <a:r>
              <a:rPr lang="en-US" dirty="0"/>
              <a:t>- Commerce: </a:t>
            </a:r>
            <a:r>
              <a:rPr lang="en-US" i="1" dirty="0"/>
              <a:t>electronic buying and selling of </a:t>
            </a:r>
            <a:r>
              <a:rPr lang="en-US" i="1" dirty="0" smtClean="0"/>
              <a:t>goods</a:t>
            </a:r>
            <a:r>
              <a:rPr lang="en-US" dirty="0"/>
              <a:t>-Rights and Responsibilities: </a:t>
            </a:r>
            <a:r>
              <a:rPr lang="en-US" i="1" dirty="0"/>
              <a:t>those freedoms extended to everyone in a digital world</a:t>
            </a:r>
            <a:endParaRPr lang="en-US" dirty="0"/>
          </a:p>
          <a:p>
            <a:r>
              <a:rPr lang="en-US" dirty="0"/>
              <a:t>- </a:t>
            </a:r>
            <a:r>
              <a:rPr lang="en-US" b="1" dirty="0"/>
              <a:t>Safety (Security): </a:t>
            </a:r>
            <a:r>
              <a:rPr lang="en-US" i="1" dirty="0"/>
              <a:t>electronic precautions to guarantee safety</a:t>
            </a:r>
            <a:endParaRPr lang="en-US" dirty="0"/>
          </a:p>
          <a:p>
            <a:r>
              <a:rPr lang="en-US" dirty="0"/>
              <a:t>- </a:t>
            </a:r>
            <a:r>
              <a:rPr lang="en-US" b="1" dirty="0"/>
              <a:t>Health and Welfare: </a:t>
            </a:r>
            <a:r>
              <a:rPr lang="en-US" i="1" dirty="0"/>
              <a:t>physical and psychological well-being in a digital technology world</a:t>
            </a:r>
          </a:p>
          <a:p>
            <a:pPr marL="0" indent="0">
              <a:buNone/>
            </a:pPr>
            <a:r>
              <a:rPr lang="en-US" i="1" dirty="0" err="1"/>
              <a:t>Ribble</a:t>
            </a:r>
            <a:r>
              <a:rPr lang="en-US" i="1" dirty="0"/>
              <a:t>, Mike. “Nine elements of digital citizenship.” www.digitalcitizenship.net. 	2014. Web. 29 July 2014.</a:t>
            </a:r>
            <a:endParaRPr lang="en-US" dirty="0"/>
          </a:p>
          <a:p>
            <a:endParaRPr lang="en-US" sz="2400" dirty="0"/>
          </a:p>
          <a:p>
            <a:endParaRPr lang="en-US" sz="2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9698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4">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4">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4">
                                            <p:txEl>
                                              <p:pRg st="7" end="7"/>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4">
                                            <p:txEl>
                                              <p:pRg st="8" end="8"/>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mph" presetSubtype="0" fill="hold" grpId="0" nodeType="clickEffect">
                                  <p:stCondLst>
                                    <p:cond delay="0"/>
                                  </p:stCondLst>
                                  <p:childTnLst>
                                    <p:anim calcmode="discrete" valueType="str">
                                      <p:cBhvr override="childStyle">
                                        <p:cTn id="22" dur="2000" fill="hold"/>
                                        <p:tgtEl>
                                          <p:spTgt spid="4">
                                            <p:txEl>
                                              <p:pRg st="9" end="9"/>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mph" presetSubtype="0" fill="hold" grpId="0" nodeType="clickEffect">
                                  <p:stCondLst>
                                    <p:cond delay="0"/>
                                  </p:stCondLst>
                                  <p:childTnLst>
                                    <p:anim calcmode="discrete" valueType="str">
                                      <p:cBhvr override="childStyle">
                                        <p:cTn id="26" dur="2000" fill="hold"/>
                                        <p:tgtEl>
                                          <p:spTgt spid="4">
                                            <p:txEl>
                                              <p:pRg st="10" end="1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mph" presetSubtype="0" fill="hold" grpId="0" nodeType="clickEffect">
                                  <p:stCondLst>
                                    <p:cond delay="0"/>
                                  </p:stCondLst>
                                  <p:childTnLst>
                                    <p:anim calcmode="discrete" valueType="str">
                                      <p:cBhvr override="childStyle">
                                        <p:cTn id="30" dur="2000" fill="hold"/>
                                        <p:tgtEl>
                                          <p:spTgt spid="4">
                                            <p:txEl>
                                              <p:pRg st="11" end="1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mph" presetSubtype="0" fill="hold" grpId="0" nodeType="clickEffect">
                                  <p:stCondLst>
                                    <p:cond delay="0"/>
                                  </p:stCondLst>
                                  <p:childTnLst>
                                    <p:anim calcmode="discrete" valueType="str">
                                      <p:cBhvr override="childStyle">
                                        <p:cTn id="34" dur="2000" fill="hold"/>
                                        <p:tgtEl>
                                          <p:spTgt spid="4">
                                            <p:txEl>
                                              <p:pRg st="12" end="1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mph" presetSubtype="0" fill="hold" grpId="0" nodeType="clickEffect">
                                  <p:stCondLst>
                                    <p:cond delay="0"/>
                                  </p:stCondLst>
                                  <p:childTnLst>
                                    <p:anim calcmode="discrete" valueType="str">
                                      <p:cBhvr override="childStyle">
                                        <p:cTn id="38" dur="2000" fill="hold"/>
                                        <p:tgtEl>
                                          <p:spTgt spid="4">
                                            <p:txEl>
                                              <p:pRg st="13" end="1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4" name="Rectangle 1"/>
          <p:cNvSpPr>
            <a:spLocks noGrp="1" noChangeArrowheads="1"/>
          </p:cNvSpPr>
          <p:nvPr>
            <p:ph idx="1"/>
          </p:nvPr>
        </p:nvSpPr>
        <p:spPr bwMode="auto">
          <a:xfrm>
            <a:off x="66128" y="4107259"/>
            <a:ext cx="10576614"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rgbClr val="555555"/>
                </a:solidFill>
                <a:effectLst/>
                <a:latin typeface="Verdana" panose="020B0604030504040204" pitchFamily="34" charset="0"/>
              </a:rPr>
              <a:t>Trend Micro’s 2011 Teen Responsible</a:t>
            </a:r>
            <a:r>
              <a:rPr kumimoji="0" lang="en-US" altLang="en-US" sz="1600" b="0" i="1" u="none" strike="noStrike" cap="none" normalizeH="0" dirty="0" smtClean="0">
                <a:ln>
                  <a:noFill/>
                </a:ln>
                <a:solidFill>
                  <a:srgbClr val="555555"/>
                </a:solidFill>
                <a:effectLst/>
                <a:latin typeface="Verdana" panose="020B0604030504040204" pitchFamily="34" charset="0"/>
              </a:rPr>
              <a:t> Internet Use Video Contest</a:t>
            </a:r>
            <a:r>
              <a:rPr kumimoji="0" lang="en-US" altLang="en-US" sz="1600" b="0" i="1" u="none" strike="noStrike" cap="none" normalizeH="0" baseline="0" dirty="0" smtClean="0">
                <a:ln>
                  <a:noFill/>
                </a:ln>
                <a:solidFill>
                  <a:srgbClr val="555555"/>
                </a:solidFill>
                <a:effectLst/>
                <a:latin typeface="Verdana" panose="020B0604030504040204" pitchFamily="34" charset="0"/>
              </a:rPr>
              <a:t> </a:t>
            </a:r>
            <a:r>
              <a:rPr kumimoji="0" lang="en-US" altLang="en-US" sz="1600" b="0" i="1" u="sng" strike="noStrike" cap="none" normalizeH="0" baseline="0" dirty="0" smtClean="0">
                <a:ln>
                  <a:noFill/>
                </a:ln>
                <a:solidFill>
                  <a:srgbClr val="1C7DFF"/>
                </a:solidFill>
                <a:effectLst/>
                <a:latin typeface="Verdana" panose="020B0604030504040204" pitchFamily="34" charset="0"/>
                <a:hlinkClick r:id="rId2"/>
              </a:rPr>
              <a:t>Grand Prize Winner</a:t>
            </a:r>
            <a:r>
              <a:rPr kumimoji="0" lang="en-US" altLang="en-US" sz="1600" b="0" i="1" u="none" strike="noStrike" cap="none" normalizeH="0" baseline="0" dirty="0" smtClean="0">
                <a:ln>
                  <a:noFill/>
                </a:ln>
                <a:solidFill>
                  <a:srgbClr val="555555"/>
                </a:solidFill>
                <a:effectLst/>
                <a:latin typeface="Verdana" panose="020B0604030504040204" pitchFamily="34" charset="0"/>
              </a:rPr>
              <a:t>: Where Are You?</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90338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SdC7iBpD8Sk"/>
          <p:cNvPicPr>
            <a:picLocks noGrp="1" noRot="1" noChangeAspect="1"/>
          </p:cNvPicPr>
          <p:nvPr>
            <p:ph idx="1"/>
            <a:videoFile r:link="rId1"/>
          </p:nvPr>
        </p:nvPicPr>
        <p:blipFill>
          <a:blip r:embed="rId3"/>
          <a:stretch>
            <a:fillRect/>
          </a:stretch>
        </p:blipFill>
        <p:spPr>
          <a:xfrm>
            <a:off x="747760" y="1423457"/>
            <a:ext cx="10566400" cy="5943600"/>
          </a:xfrm>
          <a:prstGeom prst="rect">
            <a:avLst/>
          </a:prstGeom>
        </p:spPr>
      </p:pic>
    </p:spTree>
    <p:extLst>
      <p:ext uri="{BB962C8B-B14F-4D97-AF65-F5344CB8AC3E}">
        <p14:creationId xmlns:p14="http://schemas.microsoft.com/office/powerpoint/2010/main" val="372034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Responsible Use Policy</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058563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Honesty Policy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3366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DPI video</a:t>
            </a:r>
            <a:endParaRPr lang="en-US" dirty="0"/>
          </a:p>
        </p:txBody>
      </p:sp>
      <p:pic>
        <p:nvPicPr>
          <p:cNvPr id="4" name="SrjoaaIxaJI"/>
          <p:cNvPicPr>
            <a:picLocks noGrp="1" noRot="1" noChangeAspect="1"/>
          </p:cNvPicPr>
          <p:nvPr>
            <p:ph idx="1"/>
            <a:videoFile r:link="rId1"/>
          </p:nvPr>
        </p:nvPicPr>
        <p:blipFill>
          <a:blip r:embed="rId3"/>
          <a:stretch>
            <a:fillRect/>
          </a:stretch>
        </p:blipFill>
        <p:spPr>
          <a:xfrm>
            <a:off x="1441094" y="1327150"/>
            <a:ext cx="9103360" cy="5120640"/>
          </a:xfrm>
          <a:prstGeom prst="rect">
            <a:avLst/>
          </a:prstGeom>
        </p:spPr>
      </p:pic>
    </p:spTree>
    <p:extLst>
      <p:ext uri="{BB962C8B-B14F-4D97-AF65-F5344CB8AC3E}">
        <p14:creationId xmlns:p14="http://schemas.microsoft.com/office/powerpoint/2010/main" val="475327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Turnitin.com</a:t>
            </a:r>
            <a:endParaRPr lang="en-US" dirty="0"/>
          </a:p>
        </p:txBody>
      </p:sp>
      <p:sp>
        <p:nvSpPr>
          <p:cNvPr id="3" name="Content Placeholder 2"/>
          <p:cNvSpPr>
            <a:spLocks noGrp="1"/>
          </p:cNvSpPr>
          <p:nvPr>
            <p:ph idx="1"/>
          </p:nvPr>
        </p:nvSpPr>
        <p:spPr/>
        <p:txBody>
          <a:bodyPr/>
          <a:lstStyle/>
          <a:p>
            <a:r>
              <a:rPr lang="en-US" dirty="0" smtClean="0"/>
              <a:t>Use your school email address ONLY.</a:t>
            </a:r>
          </a:p>
          <a:p>
            <a:r>
              <a:rPr lang="en-US" dirty="0" smtClean="0"/>
              <a:t>If you’ve already created an account, please do not create another one.</a:t>
            </a:r>
          </a:p>
          <a:p>
            <a:r>
              <a:rPr lang="en-US" dirty="0" smtClean="0"/>
              <a:t>Your classroom teachers will give you the join code for their class when school starts.</a:t>
            </a:r>
          </a:p>
          <a:p>
            <a:endParaRPr lang="en-US" dirty="0" smtClean="0"/>
          </a:p>
        </p:txBody>
      </p:sp>
    </p:spTree>
    <p:extLst>
      <p:ext uri="{BB962C8B-B14F-4D97-AF65-F5344CB8AC3E}">
        <p14:creationId xmlns:p14="http://schemas.microsoft.com/office/powerpoint/2010/main" val="2633352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these look familiar? </a:t>
            </a:r>
            <a:endParaRPr lang="en-US" dirty="0"/>
          </a:p>
        </p:txBody>
      </p:sp>
      <p:sp>
        <p:nvSpPr>
          <p:cNvPr id="3" name="Content Placeholder 2"/>
          <p:cNvSpPr>
            <a:spLocks noGrp="1"/>
          </p:cNvSpPr>
          <p:nvPr>
            <p:ph idx="1"/>
          </p:nvPr>
        </p:nvSpPr>
        <p:spPr/>
        <p:txBody>
          <a:bodyPr>
            <a:noAutofit/>
          </a:bodyPr>
          <a:lstStyle/>
          <a:p>
            <a:r>
              <a:rPr lang="en-US" sz="1600" dirty="0" smtClean="0"/>
              <a:t>Strives </a:t>
            </a:r>
            <a:r>
              <a:rPr lang="en-US" sz="1600" dirty="0"/>
              <a:t>for quality work/ shows positive </a:t>
            </a:r>
            <a:r>
              <a:rPr lang="en-US" sz="1600" dirty="0" smtClean="0"/>
              <a:t>attitude </a:t>
            </a:r>
            <a:r>
              <a:rPr lang="en-US" sz="1600" dirty="0"/>
              <a:t>toward learning</a:t>
            </a:r>
          </a:p>
          <a:p>
            <a:r>
              <a:rPr lang="en-US" sz="1600" dirty="0"/>
              <a:t>Follows directions</a:t>
            </a:r>
          </a:p>
          <a:p>
            <a:r>
              <a:rPr lang="en-US" sz="1600" dirty="0"/>
              <a:t>Works independently, completes work, </a:t>
            </a:r>
            <a:r>
              <a:rPr lang="en-US" sz="1600" dirty="0" smtClean="0"/>
              <a:t>stays </a:t>
            </a:r>
            <a:r>
              <a:rPr lang="en-US" sz="1600" dirty="0"/>
              <a:t>on task</a:t>
            </a:r>
          </a:p>
          <a:p>
            <a:r>
              <a:rPr lang="en-US" sz="1600" dirty="0"/>
              <a:t>Organizes self, materials, and belongings</a:t>
            </a:r>
          </a:p>
          <a:p>
            <a:r>
              <a:rPr lang="en-US" sz="1600" dirty="0"/>
              <a:t>Participates appropriately in group </a:t>
            </a:r>
            <a:r>
              <a:rPr lang="en-US" sz="1600" dirty="0" smtClean="0"/>
              <a:t>activities</a:t>
            </a:r>
            <a:endParaRPr lang="en-US" sz="1600" dirty="0"/>
          </a:p>
          <a:p>
            <a:r>
              <a:rPr lang="en-US" sz="1600" dirty="0"/>
              <a:t>Respects adults, peers, school property</a:t>
            </a:r>
          </a:p>
          <a:p>
            <a:r>
              <a:rPr lang="en-US" sz="1600" dirty="0"/>
              <a:t>Takes risks to attempt new tasks</a:t>
            </a:r>
          </a:p>
          <a:p>
            <a:r>
              <a:rPr lang="en-US" sz="1600" dirty="0"/>
              <a:t>Listens attentively without interrupting</a:t>
            </a:r>
          </a:p>
          <a:p>
            <a:r>
              <a:rPr lang="en-US" sz="1600" dirty="0"/>
              <a:t>Makes appropriate transitions between </a:t>
            </a:r>
            <a:r>
              <a:rPr lang="en-US" sz="1600" dirty="0" smtClean="0"/>
              <a:t>activities</a:t>
            </a:r>
            <a:endParaRPr lang="en-US" sz="1600" dirty="0"/>
          </a:p>
        </p:txBody>
      </p:sp>
    </p:spTree>
    <p:extLst>
      <p:ext uri="{BB962C8B-B14F-4D97-AF65-F5344CB8AC3E}">
        <p14:creationId xmlns:p14="http://schemas.microsoft.com/office/powerpoint/2010/main" val="115709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1865" y="620202"/>
            <a:ext cx="9627590" cy="6675120"/>
          </a:xfrm>
        </p:spPr>
      </p:pic>
    </p:spTree>
    <p:extLst>
      <p:ext uri="{BB962C8B-B14F-4D97-AF65-F5344CB8AC3E}">
        <p14:creationId xmlns:p14="http://schemas.microsoft.com/office/powerpoint/2010/main" val="2663426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Digital citizenship can be defined as the norms of appropriate, responsible behavior with regard to technology use.  </a:t>
            </a:r>
            <a:r>
              <a:rPr lang="en-US" dirty="0" smtClean="0"/>
              <a:t>NDP has specific rules governing online behavior covered in the Responsible Use Policy and the Academic Honesty Policy.</a:t>
            </a:r>
          </a:p>
          <a:p>
            <a:pPr marL="0" indent="0">
              <a:buNone/>
            </a:pPr>
            <a:endParaRPr lang="en-US" dirty="0" smtClean="0"/>
          </a:p>
        </p:txBody>
      </p:sp>
    </p:spTree>
    <p:extLst>
      <p:ext uri="{BB962C8B-B14F-4D97-AF65-F5344CB8AC3E}">
        <p14:creationId xmlns:p14="http://schemas.microsoft.com/office/powerpoint/2010/main" val="2996853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FdEXijFXfD8"/>
          <p:cNvPicPr>
            <a:picLocks noGrp="1" noRot="1" noChangeAspect="1"/>
          </p:cNvPicPr>
          <p:nvPr>
            <p:ph idx="1"/>
            <a:videoFile r:link="rId1"/>
          </p:nvPr>
        </p:nvPicPr>
        <p:blipFill>
          <a:blip r:embed="rId3"/>
          <a:stretch>
            <a:fillRect/>
          </a:stretch>
        </p:blipFill>
        <p:spPr>
          <a:xfrm>
            <a:off x="159388" y="359708"/>
            <a:ext cx="11570107" cy="6508185"/>
          </a:xfrm>
          <a:prstGeom prst="rect">
            <a:avLst/>
          </a:prstGeom>
        </p:spPr>
      </p:pic>
    </p:spTree>
    <p:extLst>
      <p:ext uri="{BB962C8B-B14F-4D97-AF65-F5344CB8AC3E}">
        <p14:creationId xmlns:p14="http://schemas.microsoft.com/office/powerpoint/2010/main" val="70412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87JiUrWaQVk"/>
          <p:cNvPicPr>
            <a:picLocks noGrp="1" noRot="1" noChangeAspect="1"/>
          </p:cNvPicPr>
          <p:nvPr>
            <p:ph idx="1"/>
            <a:videoFile r:link="rId1"/>
          </p:nvPr>
        </p:nvPicPr>
        <p:blipFill>
          <a:blip r:embed="rId3"/>
          <a:stretch>
            <a:fillRect/>
          </a:stretch>
        </p:blipFill>
        <p:spPr>
          <a:xfrm>
            <a:off x="0" y="134849"/>
            <a:ext cx="12260986" cy="6896805"/>
          </a:xfrm>
          <a:prstGeom prst="rect">
            <a:avLst/>
          </a:prstGeom>
        </p:spPr>
      </p:pic>
    </p:spTree>
    <p:extLst>
      <p:ext uri="{BB962C8B-B14F-4D97-AF65-F5344CB8AC3E}">
        <p14:creationId xmlns:p14="http://schemas.microsoft.com/office/powerpoint/2010/main" val="43104666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760" y="413399"/>
            <a:ext cx="4785359" cy="6396431"/>
          </a:xfrm>
        </p:spPr>
      </p:pic>
    </p:spTree>
    <p:extLst>
      <p:ext uri="{BB962C8B-B14F-4D97-AF65-F5344CB8AC3E}">
        <p14:creationId xmlns:p14="http://schemas.microsoft.com/office/powerpoint/2010/main" val="1104516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a:t>
            </a:r>
            <a:endParaRPr lang="en-US" dirty="0"/>
          </a:p>
        </p:txBody>
      </p:sp>
      <p:sp>
        <p:nvSpPr>
          <p:cNvPr id="3" name="Content Placeholder 2"/>
          <p:cNvSpPr>
            <a:spLocks noGrp="1"/>
          </p:cNvSpPr>
          <p:nvPr>
            <p:ph idx="1"/>
          </p:nvPr>
        </p:nvSpPr>
        <p:spPr/>
        <p:txBody>
          <a:bodyPr>
            <a:normAutofit/>
          </a:bodyPr>
          <a:lstStyle/>
          <a:p>
            <a:r>
              <a:rPr lang="en-US" sz="2400" dirty="0" smtClean="0"/>
              <a:t>What are the advantages of technology in the classroom?  Disadvantages?</a:t>
            </a:r>
          </a:p>
          <a:p>
            <a:endParaRPr lang="en-US" sz="2400" dirty="0"/>
          </a:p>
        </p:txBody>
      </p:sp>
    </p:spTree>
    <p:extLst>
      <p:ext uri="{BB962C8B-B14F-4D97-AF65-F5344CB8AC3E}">
        <p14:creationId xmlns:p14="http://schemas.microsoft.com/office/powerpoint/2010/main" val="361936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1371" y="281631"/>
            <a:ext cx="11207241" cy="6244034"/>
          </a:xfrm>
        </p:spPr>
      </p:pic>
    </p:spTree>
    <p:extLst>
      <p:ext uri="{BB962C8B-B14F-4D97-AF65-F5344CB8AC3E}">
        <p14:creationId xmlns:p14="http://schemas.microsoft.com/office/powerpoint/2010/main" val="2432476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6647</TotalTime>
  <Words>361</Words>
  <Application>Microsoft Office PowerPoint</Application>
  <PresentationFormat>Widescreen</PresentationFormat>
  <Paragraphs>47</Paragraphs>
  <Slides>18</Slides>
  <Notes>0</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Verdana</vt:lpstr>
      <vt:lpstr>Wingdings 3</vt:lpstr>
      <vt:lpstr>Ion Boardroom</vt:lpstr>
      <vt:lpstr>Agenda</vt:lpstr>
      <vt:lpstr>Do these look familiar? </vt:lpstr>
      <vt:lpstr>PowerPoint Presentation</vt:lpstr>
      <vt:lpstr>Definition</vt:lpstr>
      <vt:lpstr>PowerPoint Presentation</vt:lpstr>
      <vt:lpstr>PowerPoint Presentation</vt:lpstr>
      <vt:lpstr>PowerPoint Presentation</vt:lpstr>
      <vt:lpstr>Brainstorm</vt:lpstr>
      <vt:lpstr>PowerPoint Presentation</vt:lpstr>
      <vt:lpstr>Consider…</vt:lpstr>
      <vt:lpstr>PowerPoint Presentation</vt:lpstr>
      <vt:lpstr>9 elements of digital citizenship</vt:lpstr>
      <vt:lpstr>Choices…</vt:lpstr>
      <vt:lpstr>PowerPoint Presentation</vt:lpstr>
      <vt:lpstr>Responsible Use Policy</vt:lpstr>
      <vt:lpstr>Academic Honesty Policy</vt:lpstr>
      <vt:lpstr>DPI video</vt:lpstr>
      <vt:lpstr>Turnitin.com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citizenship</dc:title>
  <dc:creator>Kresge Library Computer User</dc:creator>
  <cp:lastModifiedBy>Moras, Cathy</cp:lastModifiedBy>
  <cp:revision>42</cp:revision>
  <dcterms:created xsi:type="dcterms:W3CDTF">2014-08-04T14:29:45Z</dcterms:created>
  <dcterms:modified xsi:type="dcterms:W3CDTF">2014-08-18T17:59:02Z</dcterms:modified>
</cp:coreProperties>
</file>